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0" r:id="rId3"/>
    <p:sldMasterId id="214748372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Google Sans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GoogleSansMedium-bold.fntdata"/><Relationship Id="rId21" Type="http://schemas.openxmlformats.org/officeDocument/2006/relationships/slide" Target="slides/slide16.xml"/><Relationship Id="rId43" Type="http://schemas.openxmlformats.org/officeDocument/2006/relationships/font" Target="fonts/GoogleSansMedium-regular.fntdata"/><Relationship Id="rId24" Type="http://schemas.openxmlformats.org/officeDocument/2006/relationships/slide" Target="slides/slide19.xml"/><Relationship Id="rId46" Type="http://schemas.openxmlformats.org/officeDocument/2006/relationships/font" Target="fonts/GoogleSansMedium-boldItalic.fntdata"/><Relationship Id="rId23" Type="http://schemas.openxmlformats.org/officeDocument/2006/relationships/slide" Target="slides/slide18.xml"/><Relationship Id="rId45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ogle_LLC" TargetMode="External"/><Relationship Id="rId3" Type="http://schemas.openxmlformats.org/officeDocument/2006/relationships/hyperlink" Target="https://en.wikipedia.org/wiki/Data_science" TargetMode="External"/><Relationship Id="rId4" Type="http://schemas.openxmlformats.org/officeDocument/2006/relationships/hyperlink" Target="https://en.wikipedia.org/wiki/Machine_learning" TargetMode="External"/><Relationship Id="rId5" Type="http://schemas.openxmlformats.org/officeDocument/2006/relationships/hyperlink" Target="https://en.wikipedia.org/wiki/Jeremy_Howard_(entrepreneur)" TargetMode="External"/><Relationship Id="rId6" Type="http://schemas.openxmlformats.org/officeDocument/2006/relationships/hyperlink" Target="https://en.wikipedia.org/wiki/Nicholas_Gruen" TargetMode="External"/><Relationship Id="rId7" Type="http://schemas.openxmlformats.org/officeDocument/2006/relationships/hyperlink" Target="https://en.wikipedia.org/wiki/Max_Levchin" TargetMode="External"/><Relationship Id="rId8" Type="http://schemas.openxmlformats.org/officeDocument/2006/relationships/hyperlink" Target="https://en.wikipedia.org/wiki/Kaggl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s/docs/Learn/JavaScript/Objects/Object-oriented_J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s/docs/Learn/JavaScript/Objects/Object-oriented_J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67fe17009_2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067fe17009_2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a subsidiary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LLC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is an online community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scientists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practitioners. Kaggle allows users to find and publish data sets, explore and build models in a web-based data-science environment, work with other data scientists and machine learning engineers, and enter competitions to solve data science challenges.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 got its start in 2010 by offering machine learning competitions and now also offers a public data platform, a cloud-based workbench for data science, and Artificial Intelligence education. Its key personnel were Anthony Goldbloom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Jeremy Howard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Nicholas Gruen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was founding chair succeeded by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 Levchin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Equity was raised in 2011 valuing the company at $25 million. On 8 March 2017, Google announced that they were acquiring Kaggle.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Fuente: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https://en.wikipedia.org/wiki/Kaggle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67fe17009_2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67fe17009_2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67fe16f3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67fe16f3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take, los venn diagrams en 2D no sirven si se tienen mas de 3 categorias.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A y C dos categorias en lados opuestos de un mismo eje en un diagrama de venn con 4 categorias y B y D las otras dos categorias. No hay manera de representar el subconjunto (A U C) ∩ </a:t>
            </a:r>
            <a:r>
              <a:rPr lang="en">
                <a:solidFill>
                  <a:schemeClr val="dk1"/>
                </a:solidFill>
              </a:rPr>
              <a:t>(B U D)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e90770c4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e90770c4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67fe16f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67fe16f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67fe16f3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67fe16f3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JavaScript orientado a objetos para principiantes - Aprende sobre desarrollo web | MDN (mozilla.org)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67fe16f3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67fe16f3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e90770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e90770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metodos y atributos a “ayudante de santa”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e90770c47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e90770c47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JavaScript orientado a objetos para principiantes - Aprende sobre desarrollo web | MDN (mozilla.org)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67fe17009_2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67fe17009_2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1e40648b5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111e40648b5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e9c7582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1e9c7582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67fe17009_2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067fe17009_2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67fe17009_2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1067fe17009_2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e71693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e71693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846ed92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846ed92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67fe17009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067fe17009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67fe17009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067fe17009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67fe17009_2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067fe17009_2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67fe17009_2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67fe17009_2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67fe17009_2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67fe17009_2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67fe17009_2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67fe17009_2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2.png"/><Relationship Id="rId4" Type="http://schemas.openxmlformats.org/officeDocument/2006/relationships/image" Target="../media/image3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2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2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7.png"/><Relationship Id="rId4" Type="http://schemas.openxmlformats.org/officeDocument/2006/relationships/image" Target="../media/image39.gif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9.gif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" name="Google Shape;132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8" name="Google Shape;138;p3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9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3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57" name="Google Shape;15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" name="Google Shape;160;p41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1" name="Google Shape;161;p41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8" name="Google Shape;1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3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4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2" name="Google Shape;17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4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78" name="Google Shape;1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6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82" name="Google Shape;1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5" name="Google Shape;1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49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96" name="Google Shape;19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02" name="Google Shape;20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5" name="Google Shape;205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09" name="Google Shape;20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6" name="Google Shape;216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0" name="Google Shape;220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4" name="Google Shape;224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5" name="Google Shape;22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0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0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60"/>
          <p:cNvPicPr preferRelativeResize="0"/>
          <p:nvPr/>
        </p:nvPicPr>
        <p:blipFill rotWithShape="1">
          <a:blip r:embed="rId4">
            <a:alphaModFix/>
          </a:blip>
          <a:srcRect b="0" l="20012" r="19491" t="65414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60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9" name="Google Shape;239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5" name="Google Shape;245;p6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9" name="Google Shape;249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" name="Google Shape;25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7" name="Google Shape;257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8" name="Google Shape;25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7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67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7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7"/>
          <p:cNvPicPr preferRelativeResize="0"/>
          <p:nvPr/>
        </p:nvPicPr>
        <p:blipFill rotWithShape="1">
          <a:blip r:embed="rId3">
            <a:alphaModFix/>
          </a:blip>
          <a:srcRect b="0" l="20012" r="19491" t="65414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67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9" name="Google Shape;269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0" name="Google Shape;27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4" name="Google Shape;274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5" name="Google Shape;27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8" name="Google Shape;278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9" name="Google Shape;27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3" name="Google Shape;28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6" name="Google Shape;286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7" name="Google Shape;28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1" name="Google Shape;291;p7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" name="Google Shape;29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51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Relationship Id="rId4" Type="http://schemas.openxmlformats.org/officeDocument/2006/relationships/hyperlink" Target="https://www.kaggle.com/raskoshik/tutorial-object-oriented-programming-in-python" TargetMode="External"/><Relationship Id="rId5" Type="http://schemas.openxmlformats.org/officeDocument/2006/relationships/hyperlink" Target="https://www.kaggle.com/serkanpeldek/object-oriented-titanics" TargetMode="External"/><Relationship Id="rId6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6" Type="http://schemas.openxmlformats.org/officeDocument/2006/relationships/image" Target="../media/image3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ile.es/blog/que-es-la-programacion-orientada-a-objetos/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Relationship Id="rId4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6" Type="http://schemas.openxmlformats.org/officeDocument/2006/relationships/image" Target="../media/image3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4.png"/><Relationship Id="rId4" Type="http://schemas.openxmlformats.org/officeDocument/2006/relationships/hyperlink" Target="https://colab.research.google.com/drive/15GLEzo58778o0PKJkfZzRxpAo5YDxfEy?usp=sharing" TargetMode="External"/><Relationship Id="rId5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Relationship Id="rId4" Type="http://schemas.openxmlformats.org/officeDocument/2006/relationships/hyperlink" Target="https://colab.research.google.com/drive/1_EbqE2X4R47aHzYeGgDrhGgMnbNvoN-T?usp=sharing" TargetMode="External"/><Relationship Id="rId5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jpg"/><Relationship Id="rId4" Type="http://schemas.openxmlformats.org/officeDocument/2006/relationships/image" Target="../media/image66.png"/><Relationship Id="rId5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6" Type="http://schemas.openxmlformats.org/officeDocument/2006/relationships/image" Target="../media/image36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hyperlink" Target="https://colab.research.google.com/drive/18qkqvN_SaKgOW2tswJYyCZfrWV7VvCft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0.png"/><Relationship Id="rId4" Type="http://schemas.openxmlformats.org/officeDocument/2006/relationships/image" Target="../media/image4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RPfWSa5iBm0ZJRjSNWvVXL1ggnqY5rLK/view?usp=sharing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hyperlink" Target="https://www.youtube.com/watch?v=YDp73WjNISc" TargetMode="External"/><Relationship Id="rId5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hyperlink" Target="https://cs.stanford.edu/people/nick/py/" TargetMode="External"/><Relationship Id="rId5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Learn Python Tutorials de Kaggle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  <p:pic>
        <p:nvPicPr>
          <p:cNvPr id="366" name="Google Shape;36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84"/>
          <p:cNvSpPr txBox="1"/>
          <p:nvPr/>
        </p:nvSpPr>
        <p:spPr>
          <a:xfrm>
            <a:off x="5448375" y="1911925"/>
            <a:ext cx="33534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AutoNum type="arabicPeriod"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Object-Oriented Programming in Python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AutoNum type="arabicPeriod"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Object Oriented Titanics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" name="Google Shape;368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175" y="1707876"/>
            <a:ext cx="4378276" cy="16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5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al paradigma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Orientado a Objetos.</a:t>
            </a:r>
            <a:endParaRPr b="1"/>
          </a:p>
        </p:txBody>
      </p:sp>
      <p:pic>
        <p:nvPicPr>
          <p:cNvPr id="374" name="Google Shape;3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86"/>
          <p:cNvSpPr txBox="1"/>
          <p:nvPr>
            <p:ph idx="4294967295" type="subTitle"/>
          </p:nvPr>
        </p:nvSpPr>
        <p:spPr>
          <a:xfrm>
            <a:off x="4323250" y="1034850"/>
            <a:ext cx="4636500" cy="30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Un paradigma de programación es un </a:t>
            </a:r>
            <a:r>
              <a:rPr b="1" lang="en" sz="2200"/>
              <a:t>estilo de desarrollo de programas</a:t>
            </a:r>
            <a:r>
              <a:rPr lang="en" sz="2200"/>
              <a:t>. Es decir, un modelo para resolver problemas computacionales</a:t>
            </a:r>
            <a:endParaRPr sz="2200"/>
          </a:p>
        </p:txBody>
      </p:sp>
      <p:pic>
        <p:nvPicPr>
          <p:cNvPr id="383" name="Google Shape;38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75750"/>
            <a:ext cx="3535425" cy="359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7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Intro a la programación orientada a objetos (POO)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389" name="Google Shape;389;p87"/>
          <p:cNvSpPr txBox="1"/>
          <p:nvPr/>
        </p:nvSpPr>
        <p:spPr>
          <a:xfrm>
            <a:off x="147375" y="1057188"/>
            <a:ext cx="478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programación Orientada a Objetos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, también llamada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POO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, se define como un paradigma de programación, con el cual podemos: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87"/>
          <p:cNvSpPr txBox="1"/>
          <p:nvPr/>
        </p:nvSpPr>
        <p:spPr>
          <a:xfrm>
            <a:off x="311700" y="2263975"/>
            <a:ext cx="57642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Invocar la manera en que se consiguen los resultados.</a:t>
            </a:r>
            <a:r>
              <a:rPr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rgbClr val="2A2F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programación orientada a objetos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disminuye los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errores</a:t>
            </a: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y promociona la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reutilización del código</a:t>
            </a: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rgbClr val="2A2F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A2F35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 una manera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especial de programar</a:t>
            </a: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que se acerca de alguna manera  cómo podemos expresar las cosas en la vida real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500" y="932002"/>
            <a:ext cx="3490225" cy="34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88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Receta para entender POO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398" name="Google Shape;398;p88"/>
          <p:cNvSpPr txBox="1"/>
          <p:nvPr/>
        </p:nvSpPr>
        <p:spPr>
          <a:xfrm>
            <a:off x="180450" y="2020900"/>
            <a:ext cx="364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Los objetos se crean a partir de</a:t>
            </a:r>
            <a:r>
              <a:rPr b="1" lang="en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 una plantilla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llamada </a:t>
            </a:r>
            <a:r>
              <a:rPr b="1" lang="en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clase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1" lang="en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cada objeto es una instancia de su clase </a:t>
            </a:r>
            <a:endParaRPr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9" name="Google Shape;39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450" y="855167"/>
            <a:ext cx="5077925" cy="38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9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Razones para usar OOP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406" name="Google Shape;406;p89"/>
          <p:cNvSpPr txBox="1"/>
          <p:nvPr/>
        </p:nvSpPr>
        <p:spPr>
          <a:xfrm>
            <a:off x="269600" y="1583800"/>
            <a:ext cx="44208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idea básica de la </a:t>
            </a:r>
            <a:r>
              <a:rPr b="1" lang="en" sz="15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Programación Orientada a Objetos (POO) </a:t>
            </a:r>
            <a:r>
              <a:rPr b="1" lang="en" sz="15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 que usamos objetos para modelar cosas del mundo real que queremos representar en nuestros programas, y/o proveemos una simple manera para acceder a la funcionalidad que, de otra manera, sería difícil o imposible de usar.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7" name="Google Shape;40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700" y="536892"/>
            <a:ext cx="4148800" cy="41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0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Descripción Gráfica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414" name="Google Shape;41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850" y="1014500"/>
            <a:ext cx="6696250" cy="38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50" y="1204994"/>
            <a:ext cx="3396950" cy="27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91"/>
          <p:cNvCxnSpPr>
            <a:stCxn id="420" idx="3"/>
          </p:cNvCxnSpPr>
          <p:nvPr/>
        </p:nvCxnSpPr>
        <p:spPr>
          <a:xfrm flipH="1" rot="10800000">
            <a:off x="4460600" y="1336945"/>
            <a:ext cx="1849800" cy="12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91"/>
          <p:cNvCxnSpPr>
            <a:stCxn id="420" idx="3"/>
          </p:cNvCxnSpPr>
          <p:nvPr/>
        </p:nvCxnSpPr>
        <p:spPr>
          <a:xfrm>
            <a:off x="4460600" y="2571745"/>
            <a:ext cx="1988400" cy="14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91"/>
          <p:cNvSpPr txBox="1"/>
          <p:nvPr/>
        </p:nvSpPr>
        <p:spPr>
          <a:xfrm>
            <a:off x="6537425" y="895475"/>
            <a:ext cx="1589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Metodos.</a:t>
            </a:r>
            <a:endParaRPr b="1"/>
          </a:p>
        </p:txBody>
      </p:sp>
      <p:sp>
        <p:nvSpPr>
          <p:cNvPr id="424" name="Google Shape;424;p91"/>
          <p:cNvSpPr txBox="1"/>
          <p:nvPr/>
        </p:nvSpPr>
        <p:spPr>
          <a:xfrm>
            <a:off x="6614150" y="3751650"/>
            <a:ext cx="1589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Atributos.</a:t>
            </a:r>
            <a:endParaRPr b="1"/>
          </a:p>
        </p:txBody>
      </p:sp>
      <p:pic>
        <p:nvPicPr>
          <p:cNvPr id="425" name="Google Shape;42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91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¿Cómo describimos a Ayudante de Santa?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2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Información que cura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432" name="Google Shape;432;p92"/>
          <p:cNvSpPr txBox="1"/>
          <p:nvPr/>
        </p:nvSpPr>
        <p:spPr>
          <a:xfrm>
            <a:off x="449175" y="1573800"/>
            <a:ext cx="5402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objetos pueden contener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código relacionados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los cuales representan información acerca de lo que estás tratando de modelar, y la funcionalidad o comportamiento que deseas que tenga. </a:t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datos de un Objeto (y frecuentemente, también las funciones) se pueden almacenar ordenadamente (la palabra oficial es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encapsular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objetos también se usan comúnmente como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almacenes de datos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que se pueden enviar fácilmente a través de la red.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675" y="918326"/>
            <a:ext cx="3092350" cy="34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3"/>
          <p:cNvSpPr txBox="1"/>
          <p:nvPr/>
        </p:nvSpPr>
        <p:spPr>
          <a:xfrm>
            <a:off x="4359975" y="1467675"/>
            <a:ext cx="37938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Programación Orientada a Objetos.</a:t>
            </a:r>
            <a:endParaRPr b="1"/>
          </a:p>
        </p:txBody>
      </p:sp>
      <p:pic>
        <p:nvPicPr>
          <p:cNvPr id="440" name="Google Shape;44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6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Programación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Orientado a Objetos</a:t>
            </a:r>
            <a:endParaRPr b="1"/>
          </a:p>
        </p:txBody>
      </p:sp>
      <p:pic>
        <p:nvPicPr>
          <p:cNvPr id="302" name="Google Shape;30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94"/>
          <p:cNvSpPr/>
          <p:nvPr/>
        </p:nvSpPr>
        <p:spPr>
          <a:xfrm>
            <a:off x="803550" y="1807650"/>
            <a:ext cx="7536900" cy="1528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94"/>
          <p:cNvSpPr txBox="1"/>
          <p:nvPr/>
        </p:nvSpPr>
        <p:spPr>
          <a:xfrm>
            <a:off x="1358700" y="1961850"/>
            <a:ext cx="64266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Clases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 </a:t>
            </a: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soluciones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95"/>
          <p:cNvSpPr/>
          <p:nvPr/>
        </p:nvSpPr>
        <p:spPr>
          <a:xfrm>
            <a:off x="803550" y="1807650"/>
            <a:ext cx="7536900" cy="1528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95"/>
          <p:cNvSpPr txBox="1"/>
          <p:nvPr/>
        </p:nvSpPr>
        <p:spPr>
          <a:xfrm>
            <a:off x="1358700" y="1961850"/>
            <a:ext cx="64266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Clases.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</a:t>
            </a: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soluciones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67" name="Google Shape;46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6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96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0" name="Google Shape;470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97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8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rogramación Orientado a Objetos</a:t>
            </a:r>
            <a:endParaRPr b="1"/>
          </a:p>
        </p:txBody>
      </p:sp>
      <p:pic>
        <p:nvPicPr>
          <p:cNvPr id="485" name="Google Shape;48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7"/>
          <p:cNvSpPr txBox="1"/>
          <p:nvPr/>
        </p:nvSpPr>
        <p:spPr>
          <a:xfrm>
            <a:off x="1500000" y="1938750"/>
            <a:ext cx="6144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8"/>
          <p:cNvSpPr txBox="1"/>
          <p:nvPr/>
        </p:nvSpPr>
        <p:spPr>
          <a:xfrm>
            <a:off x="502950" y="3618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78"/>
          <p:cNvSpPr txBox="1"/>
          <p:nvPr/>
        </p:nvSpPr>
        <p:spPr>
          <a:xfrm>
            <a:off x="731550" y="1294350"/>
            <a:ext cx="7422300" cy="3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una muy breve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🐱‍💻 a la 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resentación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Programación Orientada a Objetos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💻🐍, 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onde comprenderemos a detalle el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paradigma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sintaxis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mejores prácticas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escritura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notebook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sobre la creación de clases y objetos con python con 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💻🐍, así como observar algunos ejemplos y ejecutarlos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Anaconda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Colab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🐱‍💻.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Próxima clase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Finalmente, cerraremos el tema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haciendo un videojuego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🐱‍💻 us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ando el lenguaje de programación y el paradigma OOP con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finalmente dejar un breve espacio para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 y respuestas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🤖💜.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9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79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79"/>
          <p:cNvSpPr txBox="1"/>
          <p:nvPr/>
        </p:nvSpPr>
        <p:spPr>
          <a:xfrm>
            <a:off x="548850" y="10494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sesión.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Continuaremos </a:t>
            </a:r>
            <a:r>
              <a:rPr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el tema de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funciones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0 - 9:30 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Presentación+código: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Clases y objetos en Python.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0"/>
          <p:cNvSpPr txBox="1"/>
          <p:nvPr/>
        </p:nvSpPr>
        <p:spPr>
          <a:xfrm>
            <a:off x="3613925" y="60845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mismos de siempre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9290" y="3116402"/>
            <a:ext cx="802875" cy="1031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1"/>
          <p:cNvSpPr txBox="1"/>
          <p:nvPr/>
        </p:nvSpPr>
        <p:spPr>
          <a:xfrm>
            <a:off x="605700" y="310075"/>
            <a:ext cx="8042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Python Crash Course 2da edición</a:t>
            </a:r>
            <a:endParaRPr sz="2500"/>
          </a:p>
        </p:txBody>
      </p:sp>
      <p:pic>
        <p:nvPicPr>
          <p:cNvPr id="342" name="Google Shape;34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81"/>
          <p:cNvSpPr txBox="1"/>
          <p:nvPr/>
        </p:nvSpPr>
        <p:spPr>
          <a:xfrm>
            <a:off x="4259125" y="2153100"/>
            <a:ext cx="34527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Eric Matthes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9.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750" y="1286026"/>
            <a:ext cx="2328975" cy="30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2"/>
          <p:cNvSpPr txBox="1"/>
          <p:nvPr/>
        </p:nvSpPr>
        <p:spPr>
          <a:xfrm>
            <a:off x="377100" y="3862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Tutorial for Absolute Beginners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82"/>
          <p:cNvSpPr txBox="1"/>
          <p:nvPr/>
        </p:nvSpPr>
        <p:spPr>
          <a:xfrm>
            <a:off x="377100" y="2193213"/>
            <a:ext cx="32940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Simple Python App with Kivy - Step by Step GUI Tutorial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125" y="1380825"/>
            <a:ext cx="4951526" cy="278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83"/>
          <p:cNvSpPr txBox="1"/>
          <p:nvPr/>
        </p:nvSpPr>
        <p:spPr>
          <a:xfrm>
            <a:off x="668625" y="1959750"/>
            <a:ext cx="24657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Reference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Nick Parlante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83"/>
          <p:cNvSpPr txBox="1"/>
          <p:nvPr/>
        </p:nvSpPr>
        <p:spPr>
          <a:xfrm>
            <a:off x="377100" y="386275"/>
            <a:ext cx="85797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Reference @ Stanford CS106A</a:t>
            </a:r>
            <a:endParaRPr sz="3000"/>
          </a:p>
        </p:txBody>
      </p:sp>
      <p:pic>
        <p:nvPicPr>
          <p:cNvPr id="360" name="Google Shape;36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975" y="1292575"/>
            <a:ext cx="5116674" cy="25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